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Fraunces Extra Bold" panose="020B0604020202020204" charset="0"/>
      <p:regular r:id="rId19"/>
    </p:embeddedFont>
    <p:embeddedFont>
      <p:font typeface="Nobile" panose="020B0604020202020204" charset="0"/>
      <p:regular r:id="rId20"/>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6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218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ideo" Target="https://www.youtube.com/embed/UtnrBTI1kEw?feature=oembed"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ExXA1CPOYSc"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gbsa_uMjHIQ"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fKIFpbctS7k"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presentation/d/e/2PACX-1vTmunio00rX7N7OeO6OTBoPB8x_B0fDNXXYXmaSoSnPtZmgYmP7352hrcAVZzFvYGyur--54x2Gd0h-/pub?start=false&amp;loop=false&amp;delayms=3000"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jfITDc2iCJw"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s.educaplay.com/recursos-educativos/13543256-primeros%5C_auxilios.html"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view.genially.com/5fab0610325a010d281713cf/presentation-primeros-auxilios-ni-fu-ni-fo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view.genially.com/5f313241e948420d8267a459/interactive-content-proteger-avisar-socorrer-ni-fu-ni-fo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view.genially.com/5fb3b179bd8b8c0d1192b82a/presentation-triaje-heridos-ni-fu-ni-fol"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video" Target="https://www.youtube.com/embed/v2tLaJt50PM?feature=oembed" TargetMode="Externa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ideo" Target="https://www.youtube.com/embed/sBHzOB74KuY?feature=oembed" TargetMode="External"/><Relationship Id="rId5" Type="http://schemas.openxmlformats.org/officeDocument/2006/relationships/image" Target="../media/image8.jpeg"/><Relationship Id="rId4" Type="http://schemas.openxmlformats.org/officeDocument/2006/relationships/hyperlink" Target="https://www.cruzroja.es/prevencion/hogar_09.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txBody>
          <a:bodyPr/>
          <a:lstStyle/>
          <a:p>
            <a:endParaRPr lang="es-ES"/>
          </a:p>
        </p:txBody>
      </p:sp>
      <p:sp>
        <p:nvSpPr>
          <p:cNvPr id="4" name="Text 1"/>
          <p:cNvSpPr/>
          <p:nvPr/>
        </p:nvSpPr>
        <p:spPr>
          <a:xfrm>
            <a:off x="864037" y="2794040"/>
            <a:ext cx="10600492" cy="771525"/>
          </a:xfrm>
          <a:prstGeom prst="rect">
            <a:avLst/>
          </a:prstGeom>
          <a:noFill/>
          <a:ln/>
        </p:spPr>
        <p:txBody>
          <a:bodyPr wrap="none" lIns="0" tIns="0" rIns="0" bIns="0" rtlCol="0" anchor="t"/>
          <a:lstStyle/>
          <a:p>
            <a:pPr marL="0" indent="0">
              <a:lnSpc>
                <a:spcPts val="6050"/>
              </a:lnSpc>
              <a:buNone/>
            </a:pPr>
            <a:r>
              <a:rPr lang="en-US" sz="4850" b="1" dirty="0">
                <a:solidFill>
                  <a:srgbClr val="FFFFFF"/>
                </a:solidFill>
                <a:latin typeface="Fraunces Extra Bold" pitchFamily="34" charset="0"/>
                <a:ea typeface="Fraunces Extra Bold" pitchFamily="34" charset="-122"/>
                <a:cs typeface="Fraunces Extra Bold" pitchFamily="34" charset="-120"/>
              </a:rPr>
              <a:t>Primeros Auxilios: Guía Completa</a:t>
            </a:r>
            <a:endParaRPr lang="en-US" sz="4850" dirty="0"/>
          </a:p>
        </p:txBody>
      </p:sp>
      <p:sp>
        <p:nvSpPr>
          <p:cNvPr id="5" name="Text 2"/>
          <p:cNvSpPr/>
          <p:nvPr/>
        </p:nvSpPr>
        <p:spPr>
          <a:xfrm>
            <a:off x="864037" y="3935849"/>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FFFFFF"/>
                </a:solidFill>
                <a:latin typeface="Nobile" pitchFamily="34" charset="0"/>
                <a:ea typeface="Nobile" pitchFamily="34" charset="-122"/>
                <a:cs typeface="Nobile" pitchFamily="34" charset="-120"/>
              </a:rPr>
              <a:t>Este dossier ofrece una guía completa sobre primeros auxilios, incluyendo el protocolo PAS, el triaje de heridos, el soporte vital básico (SVB), la reanimación cardio-pulmonar (RCP) y otras emergencias.</a:t>
            </a:r>
            <a:endParaRPr lang="en-US" sz="1900" dirty="0"/>
          </a:p>
        </p:txBody>
      </p:sp>
      <p:sp>
        <p:nvSpPr>
          <p:cNvPr id="6" name="Shape 3"/>
          <p:cNvSpPr/>
          <p:nvPr/>
        </p:nvSpPr>
        <p:spPr>
          <a:xfrm>
            <a:off x="864037" y="5022056"/>
            <a:ext cx="394930" cy="394930"/>
          </a:xfrm>
          <a:prstGeom prst="roundRect">
            <a:avLst>
              <a:gd name="adj" fmla="val 23151155"/>
            </a:avLst>
          </a:prstGeom>
          <a:noFill/>
          <a:ln w="7620">
            <a:solidFill>
              <a:srgbClr val="FFFFFF"/>
            </a:solidFill>
            <a:prstDash val="solid"/>
          </a:ln>
        </p:spPr>
        <p:txBody>
          <a:bodyPr/>
          <a:lstStyle/>
          <a:p>
            <a:endParaRPr lang="es-ES"/>
          </a:p>
        </p:txBody>
      </p:sp>
      <p:sp>
        <p:nvSpPr>
          <p:cNvPr id="8" name="Text 4"/>
          <p:cNvSpPr/>
          <p:nvPr/>
        </p:nvSpPr>
        <p:spPr>
          <a:xfrm>
            <a:off x="1382316" y="5003602"/>
            <a:ext cx="2920008" cy="431959"/>
          </a:xfrm>
          <a:prstGeom prst="rect">
            <a:avLst/>
          </a:prstGeom>
          <a:noFill/>
          <a:ln/>
        </p:spPr>
        <p:txBody>
          <a:bodyPr wrap="none" lIns="0" tIns="0" rIns="0" bIns="0" rtlCol="0" anchor="t"/>
          <a:lstStyle/>
          <a:p>
            <a:pPr marL="0" indent="0" algn="l">
              <a:lnSpc>
                <a:spcPts val="3400"/>
              </a:lnSpc>
              <a:buNone/>
            </a:pPr>
            <a:r>
              <a:rPr lang="en-US" sz="2400" b="1" dirty="0">
                <a:solidFill>
                  <a:srgbClr val="FFFFFF"/>
                </a:solidFill>
                <a:latin typeface="Nobile Bold" pitchFamily="34" charset="0"/>
                <a:ea typeface="Nobile Bold" pitchFamily="34" charset="-122"/>
                <a:cs typeface="Nobile Bold" pitchFamily="34" charset="-120"/>
              </a:rPr>
              <a:t>Veronica Mora </a:t>
            </a:r>
            <a:r>
              <a:rPr lang="en-US" sz="2400" b="1" dirty="0" err="1">
                <a:solidFill>
                  <a:srgbClr val="FFFFFF"/>
                </a:solidFill>
                <a:latin typeface="Nobile Bold" pitchFamily="34" charset="0"/>
                <a:ea typeface="Nobile Bold" pitchFamily="34" charset="-122"/>
                <a:cs typeface="Nobile Bold" pitchFamily="34" charset="-120"/>
              </a:rPr>
              <a:t>Almerich</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2577" y="391199"/>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RCP en Bebés</a:t>
            </a:r>
            <a:endParaRPr lang="en-US" sz="4850" dirty="0"/>
          </a:p>
        </p:txBody>
      </p:sp>
      <p:sp>
        <p:nvSpPr>
          <p:cNvPr id="3" name="Text 1"/>
          <p:cNvSpPr/>
          <p:nvPr/>
        </p:nvSpPr>
        <p:spPr>
          <a:xfrm>
            <a:off x="864036" y="1284208"/>
            <a:ext cx="4176593" cy="1818322"/>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La RCP en bebés es similar a la RCP en adultos, pero con algunas diferencias importantes.</a:t>
            </a:r>
            <a:endParaRPr lang="en-US" sz="1900" dirty="0"/>
          </a:p>
        </p:txBody>
      </p:sp>
      <p:sp>
        <p:nvSpPr>
          <p:cNvPr id="4" name="Text 2"/>
          <p:cNvSpPr/>
          <p:nvPr/>
        </p:nvSpPr>
        <p:spPr>
          <a:xfrm>
            <a:off x="864035" y="1835428"/>
            <a:ext cx="4176593" cy="1818322"/>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En bebés, se debe utilizar una mano para las compresiones y dos dedos para las respiraciones de rescate.</a:t>
            </a:r>
            <a:endParaRPr lang="en-US" sz="1900" dirty="0"/>
          </a:p>
        </p:txBody>
      </p:sp>
      <p:sp>
        <p:nvSpPr>
          <p:cNvPr id="5" name="Text 3"/>
          <p:cNvSpPr/>
          <p:nvPr/>
        </p:nvSpPr>
        <p:spPr>
          <a:xfrm>
            <a:off x="864037" y="2314853"/>
            <a:ext cx="4176593" cy="1818322"/>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Las compresiones deben ser poco profundas y rápidas, con una frecuencia de 100 a 120 por minuto.</a:t>
            </a:r>
            <a:endParaRPr lang="en-US" sz="1900" dirty="0"/>
          </a:p>
        </p:txBody>
      </p:sp>
      <p:sp>
        <p:nvSpPr>
          <p:cNvPr id="6" name="Text 4"/>
          <p:cNvSpPr/>
          <p:nvPr/>
        </p:nvSpPr>
        <p:spPr>
          <a:xfrm>
            <a:off x="864037" y="2794278"/>
            <a:ext cx="4176593" cy="1818322"/>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Es importante evitar presionar el pecho del bebé demasiado fuerte, ya que podría dañarlo.</a:t>
            </a:r>
            <a:endParaRPr lang="en-US" sz="1900" dirty="0"/>
          </a:p>
        </p:txBody>
      </p:sp>
      <p:pic>
        <p:nvPicPr>
          <p:cNvPr id="8" name="Elementos multimedia en línea 7" title="ATRAGANTAMIENTO Y RCP EN BEBÉS">
            <a:hlinkClick r:id="" action="ppaction://media"/>
            <a:extLst>
              <a:ext uri="{FF2B5EF4-FFF2-40B4-BE49-F238E27FC236}">
                <a16:creationId xmlns:a16="http://schemas.microsoft.com/office/drawing/2014/main" id="{87730CCF-E79E-7AFA-E3AE-4116D9768D0D}"/>
              </a:ext>
            </a:extLst>
          </p:cNvPr>
          <p:cNvPicPr>
            <a:picLocks noRot="1" noChangeAspect="1"/>
          </p:cNvPicPr>
          <p:nvPr>
            <a:videoFile r:link="rId1"/>
          </p:nvPr>
        </p:nvPicPr>
        <p:blipFill>
          <a:blip r:embed="rId4"/>
          <a:stretch>
            <a:fillRect/>
          </a:stretch>
        </p:blipFill>
        <p:spPr>
          <a:xfrm>
            <a:off x="6206223" y="3402350"/>
            <a:ext cx="8424177" cy="4756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207770"/>
            <a:ext cx="11302246"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Uso del DEA o Desfibrilador Externo</a:t>
            </a:r>
            <a:endParaRPr lang="en-US" sz="4850" dirty="0"/>
          </a:p>
        </p:txBody>
      </p:sp>
      <p:sp>
        <p:nvSpPr>
          <p:cNvPr id="3" name="Text 1"/>
          <p:cNvSpPr/>
          <p:nvPr/>
        </p:nvSpPr>
        <p:spPr>
          <a:xfrm>
            <a:off x="864037" y="2473047"/>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Un DEA es un dispositivo que puede analizar el ritmo cardíaco y, si es necesario, administrar una descarga eléctrica para restaurar el ritmo cardíaco normal.</a:t>
            </a:r>
            <a:endParaRPr lang="en-US" sz="1900" dirty="0"/>
          </a:p>
        </p:txBody>
      </p:sp>
      <p:sp>
        <p:nvSpPr>
          <p:cNvPr id="4" name="Text 2"/>
          <p:cNvSpPr/>
          <p:nvPr/>
        </p:nvSpPr>
        <p:spPr>
          <a:xfrm>
            <a:off x="864037" y="3540800"/>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Los DEA son fáciles de usar y están disponibles en muchos lugares públicos, como hospitales, escuelas y aeropuertos.</a:t>
            </a:r>
            <a:endParaRPr lang="en-US" sz="1900" dirty="0"/>
          </a:p>
        </p:txBody>
      </p:sp>
      <p:sp>
        <p:nvSpPr>
          <p:cNvPr id="5" name="Text 3"/>
          <p:cNvSpPr/>
          <p:nvPr/>
        </p:nvSpPr>
        <p:spPr>
          <a:xfrm>
            <a:off x="864037" y="4608552"/>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Si se encuentra con una persona que no responde y no respira, debe utilizar un DEA.</a:t>
            </a:r>
            <a:endParaRPr lang="en-US" sz="1900" dirty="0"/>
          </a:p>
        </p:txBody>
      </p:sp>
      <p:sp>
        <p:nvSpPr>
          <p:cNvPr id="6" name="Text 4"/>
          <p:cNvSpPr/>
          <p:nvPr/>
        </p:nvSpPr>
        <p:spPr>
          <a:xfrm>
            <a:off x="864037" y="5281255"/>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Siga las instrucciones del DEA y no toque a la persona mientras se administra la descarga eléctrica.</a:t>
            </a:r>
            <a:endParaRPr lang="en-US" sz="1900" dirty="0"/>
          </a:p>
        </p:txBody>
      </p:sp>
      <p:sp>
        <p:nvSpPr>
          <p:cNvPr id="7" name="Text 5"/>
          <p:cNvSpPr/>
          <p:nvPr/>
        </p:nvSpPr>
        <p:spPr>
          <a:xfrm>
            <a:off x="864037" y="5953958"/>
            <a:ext cx="12902327" cy="395049"/>
          </a:xfrm>
          <a:prstGeom prst="rect">
            <a:avLst/>
          </a:prstGeom>
          <a:noFill/>
          <a:ln/>
        </p:spPr>
        <p:txBody>
          <a:bodyPr wrap="none" lIns="0" tIns="0" rIns="0" bIns="0" rtlCol="0" anchor="t"/>
          <a:lstStyle/>
          <a:p>
            <a:pPr marL="0" indent="0">
              <a:lnSpc>
                <a:spcPts val="3100"/>
              </a:lnSpc>
              <a:buNone/>
            </a:pP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https://youtu.be/ExXA1CPOYSc</a:t>
            </a:r>
            <a:endParaRPr lang="en-US" sz="1900" dirty="0"/>
          </a:p>
        </p:txBody>
      </p:sp>
      <p:sp>
        <p:nvSpPr>
          <p:cNvPr id="8" name="Text 6"/>
          <p:cNvSpPr/>
          <p:nvPr/>
        </p:nvSpPr>
        <p:spPr>
          <a:xfrm>
            <a:off x="864037" y="6626662"/>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Desde Cruz Roja Bizkaia nos explican cómo funcionan los desfibriladores externos: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346597"/>
            <a:ext cx="11175087"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Posición Lateral de Seguridad (PLS)</a:t>
            </a:r>
            <a:endParaRPr lang="en-US" sz="4850" dirty="0"/>
          </a:p>
        </p:txBody>
      </p:sp>
      <p:sp>
        <p:nvSpPr>
          <p:cNvPr id="3" name="Text 1"/>
          <p:cNvSpPr/>
          <p:nvPr/>
        </p:nvSpPr>
        <p:spPr>
          <a:xfrm>
            <a:off x="864037" y="2611874"/>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La PLS es una posición que se utiliza para colocar a una persona inconsciente, pero que respira, de manera que no se asfixie con sus propios vómitos.</a:t>
            </a:r>
            <a:endParaRPr lang="en-US" sz="1900" dirty="0"/>
          </a:p>
        </p:txBody>
      </p:sp>
      <p:sp>
        <p:nvSpPr>
          <p:cNvPr id="4" name="Text 2"/>
          <p:cNvSpPr/>
          <p:nvPr/>
        </p:nvSpPr>
        <p:spPr>
          <a:xfrm>
            <a:off x="864037" y="3679627"/>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Para realizar la PLS, coloque a la persona de lado, con la cabeza inclinada hacia atrás.</a:t>
            </a:r>
            <a:endParaRPr lang="en-US" sz="1900" dirty="0"/>
          </a:p>
        </p:txBody>
      </p:sp>
      <p:sp>
        <p:nvSpPr>
          <p:cNvPr id="5" name="Text 3"/>
          <p:cNvSpPr/>
          <p:nvPr/>
        </p:nvSpPr>
        <p:spPr>
          <a:xfrm>
            <a:off x="864037" y="4352330"/>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Asegúrese de que la persona está en posición estable y que no tiene objetos alrededor que puedan causarle daño.</a:t>
            </a:r>
            <a:endParaRPr lang="en-US" sz="1900" dirty="0"/>
          </a:p>
        </p:txBody>
      </p:sp>
      <p:sp>
        <p:nvSpPr>
          <p:cNvPr id="6" name="Text 4"/>
          <p:cNvSpPr/>
          <p:nvPr/>
        </p:nvSpPr>
        <p:spPr>
          <a:xfrm>
            <a:off x="864037" y="5420082"/>
            <a:ext cx="12902327" cy="395049"/>
          </a:xfrm>
          <a:prstGeom prst="rect">
            <a:avLst/>
          </a:prstGeom>
          <a:noFill/>
          <a:ln/>
        </p:spPr>
        <p:txBody>
          <a:bodyPr wrap="none" lIns="0" tIns="0" rIns="0" bIns="0" rtlCol="0" anchor="t"/>
          <a:lstStyle/>
          <a:p>
            <a:pPr marL="0" indent="0">
              <a:lnSpc>
                <a:spcPts val="3100"/>
              </a:lnSpc>
              <a:buNone/>
            </a:pP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https://youtu.be/gbsa_uMjHIQ</a:t>
            </a:r>
            <a:endParaRPr lang="en-US" sz="1900" dirty="0"/>
          </a:p>
        </p:txBody>
      </p:sp>
      <p:sp>
        <p:nvSpPr>
          <p:cNvPr id="7" name="Text 5"/>
          <p:cNvSpPr/>
          <p:nvPr/>
        </p:nvSpPr>
        <p:spPr>
          <a:xfrm>
            <a:off x="864037" y="6092785"/>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Mira este vídeo explicativo de Cruz Roja Bizkaia, con una demostración práctica de cómo colocar a una víctima en posición lateral de seguridad:</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207770"/>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Atragantamiento</a:t>
            </a:r>
            <a:endParaRPr lang="en-US" sz="4850" dirty="0"/>
          </a:p>
        </p:txBody>
      </p:sp>
      <p:sp>
        <p:nvSpPr>
          <p:cNvPr id="3" name="Text 1"/>
          <p:cNvSpPr/>
          <p:nvPr/>
        </p:nvSpPr>
        <p:spPr>
          <a:xfrm>
            <a:off x="864037" y="2473047"/>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El atragantamiento es una situación de emergencia que puede ocurrir cuando una persona se atraganta con un objeto o comida.</a:t>
            </a:r>
            <a:endParaRPr lang="en-US" sz="1900" dirty="0"/>
          </a:p>
        </p:txBody>
      </p:sp>
      <p:sp>
        <p:nvSpPr>
          <p:cNvPr id="4" name="Text 2"/>
          <p:cNvSpPr/>
          <p:nvPr/>
        </p:nvSpPr>
        <p:spPr>
          <a:xfrm>
            <a:off x="864037" y="3540800"/>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Si una persona se atraganta, debe ayudar a que expulse el objeto o comida de la garganta.</a:t>
            </a:r>
            <a:endParaRPr lang="en-US" sz="1900" dirty="0"/>
          </a:p>
        </p:txBody>
      </p:sp>
      <p:sp>
        <p:nvSpPr>
          <p:cNvPr id="5" name="Text 3"/>
          <p:cNvSpPr/>
          <p:nvPr/>
        </p:nvSpPr>
        <p:spPr>
          <a:xfrm>
            <a:off x="864037" y="4213503"/>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Si la persona puede toser, deje que tosca. Si no puede toser, debe realizar la maniobra de Heimlich.</a:t>
            </a:r>
            <a:endParaRPr lang="en-US" sz="1900" dirty="0"/>
          </a:p>
        </p:txBody>
      </p:sp>
      <p:sp>
        <p:nvSpPr>
          <p:cNvPr id="6" name="Text 4"/>
          <p:cNvSpPr/>
          <p:nvPr/>
        </p:nvSpPr>
        <p:spPr>
          <a:xfrm>
            <a:off x="864037" y="4886206"/>
            <a:ext cx="12902327" cy="395049"/>
          </a:xfrm>
          <a:prstGeom prst="rect">
            <a:avLst/>
          </a:prstGeom>
          <a:noFill/>
          <a:ln/>
        </p:spPr>
        <p:txBody>
          <a:bodyPr wrap="none" lIns="0" tIns="0" rIns="0" bIns="0" rtlCol="0" anchor="t"/>
          <a:lstStyle/>
          <a:p>
            <a:pPr marL="0" indent="0">
              <a:lnSpc>
                <a:spcPts val="3100"/>
              </a:lnSpc>
              <a:buNone/>
            </a:pP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https://youtu.be/fKIFpbctS7k</a:t>
            </a:r>
            <a:endParaRPr lang="en-US" sz="1900" dirty="0"/>
          </a:p>
        </p:txBody>
      </p:sp>
      <p:sp>
        <p:nvSpPr>
          <p:cNvPr id="7" name="Text 5"/>
          <p:cNvSpPr/>
          <p:nvPr/>
        </p:nvSpPr>
        <p:spPr>
          <a:xfrm>
            <a:off x="864037" y="5558909"/>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¿Sabrías qué hacer ante el atragantamiento de una persona? El siguiente vídeo de la TV Local de Écija explica con sencillez cómo actuar en estos casos. Toma nota de la secuencia de actuación:</a:t>
            </a:r>
            <a:endParaRPr lang="en-US" sz="1900" dirty="0"/>
          </a:p>
        </p:txBody>
      </p:sp>
      <p:sp>
        <p:nvSpPr>
          <p:cNvPr id="8" name="Text 6"/>
          <p:cNvSpPr/>
          <p:nvPr/>
        </p:nvSpPr>
        <p:spPr>
          <a:xfrm>
            <a:off x="864037" y="6626662"/>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OTRAS EMERGENCIAS</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010245"/>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Otras Emergencias</a:t>
            </a:r>
            <a:endParaRPr lang="en-US" sz="4850" dirty="0"/>
          </a:p>
        </p:txBody>
      </p:sp>
      <p:sp>
        <p:nvSpPr>
          <p:cNvPr id="3" name="Text 1"/>
          <p:cNvSpPr/>
          <p:nvPr/>
        </p:nvSpPr>
        <p:spPr>
          <a:xfrm>
            <a:off x="864037" y="2275523"/>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Además de las situaciones de emergencia mencionadas anteriormente, existen otros casos que requieren primeros auxilios.</a:t>
            </a:r>
            <a:endParaRPr lang="en-US" sz="1900" dirty="0"/>
          </a:p>
        </p:txBody>
      </p:sp>
      <p:sp>
        <p:nvSpPr>
          <p:cNvPr id="4" name="Text 2"/>
          <p:cNvSpPr/>
          <p:nvPr/>
        </p:nvSpPr>
        <p:spPr>
          <a:xfrm>
            <a:off x="864037" y="3343275"/>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Algunas de las emergencias más comunes incluyen quemaduras, heridas y lipotimias.</a:t>
            </a:r>
            <a:endParaRPr lang="en-US" sz="1900" dirty="0"/>
          </a:p>
        </p:txBody>
      </p:sp>
      <p:sp>
        <p:nvSpPr>
          <p:cNvPr id="5" name="Text 3"/>
          <p:cNvSpPr/>
          <p:nvPr/>
        </p:nvSpPr>
        <p:spPr>
          <a:xfrm>
            <a:off x="864037" y="4015978"/>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Es importante saber cómo actuar ante estas situaciones para poder brindar asistencia a una persona en necesidad.</a:t>
            </a:r>
            <a:endParaRPr lang="en-US" sz="1900" dirty="0"/>
          </a:p>
        </p:txBody>
      </p:sp>
      <p:sp>
        <p:nvSpPr>
          <p:cNvPr id="6" name="Text 4"/>
          <p:cNvSpPr/>
          <p:nvPr/>
        </p:nvSpPr>
        <p:spPr>
          <a:xfrm>
            <a:off x="864037" y="5083731"/>
            <a:ext cx="12902327" cy="395049"/>
          </a:xfrm>
          <a:prstGeom prst="rect">
            <a:avLst/>
          </a:prstGeom>
          <a:noFill/>
          <a:ln/>
        </p:spPr>
        <p:txBody>
          <a:bodyPr wrap="none" lIns="0" tIns="0" rIns="0" bIns="0" rtlCol="0" anchor="t"/>
          <a:lstStyle/>
          <a:p>
            <a:pPr marL="0" indent="0">
              <a:lnSpc>
                <a:spcPts val="3100"/>
              </a:lnSpc>
              <a:buNone/>
            </a:pPr>
            <a:r>
              <a:rPr lang="en-US" sz="1900" u="sng" dirty="0" err="1">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Aquí</a:t>
            </a: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 </a:t>
            </a:r>
            <a:r>
              <a:rPr lang="en-US" sz="1900" u="sng" dirty="0" err="1">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tenéis</a:t>
            </a: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 un link </a:t>
            </a:r>
            <a:r>
              <a:rPr lang="en-US" sz="1900" u="sng" dirty="0" err="1">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sobre</a:t>
            </a: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 PRIMEROS AUXILIOS: OTRAS EMERGENCIAS</a:t>
            </a:r>
            <a:endParaRPr lang="en-US" sz="1900" dirty="0"/>
          </a:p>
        </p:txBody>
      </p:sp>
      <p:sp>
        <p:nvSpPr>
          <p:cNvPr id="7" name="Text 5"/>
          <p:cNvSpPr/>
          <p:nvPr/>
        </p:nvSpPr>
        <p:spPr>
          <a:xfrm>
            <a:off x="864037" y="5756434"/>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Este cartel del Departamento de Seguridad del Gobierno Vasco te ofrece instrucciones sencillas ante otras emergencias:</a:t>
            </a:r>
            <a:endParaRPr lang="en-US" sz="1900" dirty="0"/>
          </a:p>
        </p:txBody>
      </p:sp>
      <p:sp>
        <p:nvSpPr>
          <p:cNvPr id="8" name="Text 6"/>
          <p:cNvSpPr/>
          <p:nvPr/>
        </p:nvSpPr>
        <p:spPr>
          <a:xfrm>
            <a:off x="864037" y="6824186"/>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EL BOTIQUÍN</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0702" y="670441"/>
            <a:ext cx="10018633" cy="759619"/>
          </a:xfrm>
          <a:prstGeom prst="rect">
            <a:avLst/>
          </a:prstGeom>
          <a:noFill/>
          <a:ln/>
        </p:spPr>
        <p:txBody>
          <a:bodyPr wrap="none" lIns="0" tIns="0" rIns="0" bIns="0" rtlCol="0" anchor="t"/>
          <a:lstStyle/>
          <a:p>
            <a:pPr marL="0" indent="0">
              <a:lnSpc>
                <a:spcPts val="5950"/>
              </a:lnSpc>
              <a:buNone/>
            </a:pPr>
            <a:r>
              <a:rPr lang="en-US" sz="4750" b="1" dirty="0">
                <a:solidFill>
                  <a:srgbClr val="3B4540"/>
                </a:solidFill>
                <a:latin typeface="Fraunces Extra Bold" pitchFamily="34" charset="0"/>
                <a:ea typeface="Fraunces Extra Bold" pitchFamily="34" charset="-122"/>
                <a:cs typeface="Fraunces Extra Bold" pitchFamily="34" charset="-120"/>
              </a:rPr>
              <a:t>El Botiquín de Primeros Auxilios</a:t>
            </a:r>
            <a:endParaRPr lang="en-US" sz="4750" dirty="0"/>
          </a:p>
        </p:txBody>
      </p:sp>
      <p:sp>
        <p:nvSpPr>
          <p:cNvPr id="3" name="Text 1"/>
          <p:cNvSpPr/>
          <p:nvPr/>
        </p:nvSpPr>
        <p:spPr>
          <a:xfrm>
            <a:off x="850702" y="1916073"/>
            <a:ext cx="12928997" cy="777478"/>
          </a:xfrm>
          <a:prstGeom prst="rect">
            <a:avLst/>
          </a:prstGeom>
          <a:noFill/>
          <a:ln/>
        </p:spPr>
        <p:txBody>
          <a:bodyPr wrap="square" lIns="0" tIns="0" rIns="0" bIns="0" rtlCol="0" anchor="t"/>
          <a:lstStyle/>
          <a:p>
            <a:pPr marL="0" indent="0">
              <a:lnSpc>
                <a:spcPts val="3050"/>
              </a:lnSpc>
              <a:buNone/>
            </a:pPr>
            <a:r>
              <a:rPr lang="en-US" sz="1900" dirty="0">
                <a:solidFill>
                  <a:srgbClr val="405449"/>
                </a:solidFill>
                <a:latin typeface="Nobile" pitchFamily="34" charset="0"/>
                <a:ea typeface="Nobile" pitchFamily="34" charset="-122"/>
                <a:cs typeface="Nobile" pitchFamily="34" charset="-120"/>
              </a:rPr>
              <a:t>Un botiquín de primeros auxilios es esencial para poder responder de manera rápida y eficaz ante una emergencia.</a:t>
            </a:r>
            <a:endParaRPr lang="en-US" sz="1900" dirty="0"/>
          </a:p>
        </p:txBody>
      </p:sp>
      <p:sp>
        <p:nvSpPr>
          <p:cNvPr id="4" name="Text 2"/>
          <p:cNvSpPr/>
          <p:nvPr/>
        </p:nvSpPr>
        <p:spPr>
          <a:xfrm>
            <a:off x="850702" y="2966918"/>
            <a:ext cx="12928997" cy="777478"/>
          </a:xfrm>
          <a:prstGeom prst="rect">
            <a:avLst/>
          </a:prstGeom>
          <a:noFill/>
          <a:ln/>
        </p:spPr>
        <p:txBody>
          <a:bodyPr wrap="square" lIns="0" tIns="0" rIns="0" bIns="0" rtlCol="0" anchor="t"/>
          <a:lstStyle/>
          <a:p>
            <a:pPr marL="0" indent="0">
              <a:lnSpc>
                <a:spcPts val="3050"/>
              </a:lnSpc>
              <a:buNone/>
            </a:pPr>
            <a:r>
              <a:rPr lang="en-US" sz="1900" dirty="0">
                <a:solidFill>
                  <a:srgbClr val="405449"/>
                </a:solidFill>
                <a:latin typeface="Nobile" pitchFamily="34" charset="0"/>
                <a:ea typeface="Nobile" pitchFamily="34" charset="-122"/>
                <a:cs typeface="Nobile" pitchFamily="34" charset="-120"/>
              </a:rPr>
              <a:t>El contenido del botiquín debe ser adecuado a las necesidades específicas de cada persona o grupo de personas.</a:t>
            </a:r>
            <a:endParaRPr lang="en-US" sz="1900" dirty="0"/>
          </a:p>
        </p:txBody>
      </p:sp>
      <p:sp>
        <p:nvSpPr>
          <p:cNvPr id="5" name="Text 3"/>
          <p:cNvSpPr/>
          <p:nvPr/>
        </p:nvSpPr>
        <p:spPr>
          <a:xfrm>
            <a:off x="850702" y="4017764"/>
            <a:ext cx="12928997" cy="1166217"/>
          </a:xfrm>
          <a:prstGeom prst="rect">
            <a:avLst/>
          </a:prstGeom>
          <a:noFill/>
          <a:ln/>
        </p:spPr>
        <p:txBody>
          <a:bodyPr wrap="square" lIns="0" tIns="0" rIns="0" bIns="0" rtlCol="0" anchor="t"/>
          <a:lstStyle/>
          <a:p>
            <a:pPr marL="0" indent="0">
              <a:lnSpc>
                <a:spcPts val="3050"/>
              </a:lnSpc>
              <a:buNone/>
            </a:pPr>
            <a:r>
              <a:rPr lang="en-US" sz="1900" dirty="0">
                <a:solidFill>
                  <a:srgbClr val="405449"/>
                </a:solidFill>
                <a:latin typeface="Nobile" pitchFamily="34" charset="0"/>
                <a:ea typeface="Nobile" pitchFamily="34" charset="-122"/>
                <a:cs typeface="Nobile" pitchFamily="34" charset="-120"/>
              </a:rPr>
              <a:t>Según el ANEXO VI del Real Decreto 486/1997, «todo lugar de trabajo deberá disponer, como mínimo, de un botiquín portátil que contenga desinfectantes y antisépticos autorizados, gasas estériles, algodón hidrófilo, venda, esparadrapo, apósitos adhesivos, tijeras, pinzas y guantes desechables«.</a:t>
            </a:r>
            <a:endParaRPr lang="en-US" sz="1900" dirty="0"/>
          </a:p>
        </p:txBody>
      </p:sp>
      <p:sp>
        <p:nvSpPr>
          <p:cNvPr id="6" name="Text 4"/>
          <p:cNvSpPr/>
          <p:nvPr/>
        </p:nvSpPr>
        <p:spPr>
          <a:xfrm>
            <a:off x="850702" y="5457349"/>
            <a:ext cx="12928997" cy="777478"/>
          </a:xfrm>
          <a:prstGeom prst="rect">
            <a:avLst/>
          </a:prstGeom>
          <a:noFill/>
          <a:ln/>
        </p:spPr>
        <p:txBody>
          <a:bodyPr wrap="square" lIns="0" tIns="0" rIns="0" bIns="0" rtlCol="0" anchor="t"/>
          <a:lstStyle/>
          <a:p>
            <a:pPr marL="0" indent="0">
              <a:lnSpc>
                <a:spcPts val="3050"/>
              </a:lnSpc>
              <a:buNone/>
            </a:pPr>
            <a:r>
              <a:rPr lang="en-US" sz="1900" dirty="0">
                <a:solidFill>
                  <a:srgbClr val="405449"/>
                </a:solidFill>
                <a:latin typeface="Nobile" pitchFamily="34" charset="0"/>
                <a:ea typeface="Nobile" pitchFamily="34" charset="-122"/>
                <a:cs typeface="Nobile" pitchFamily="34" charset="-120"/>
              </a:rPr>
              <a:t>Es importante revisar el botiquín periódicamente para asegurarse de que todos los productos están en buen estado y disponibles para su uso.</a:t>
            </a:r>
            <a:endParaRPr lang="en-US" sz="1900" dirty="0"/>
          </a:p>
        </p:txBody>
      </p:sp>
      <p:sp>
        <p:nvSpPr>
          <p:cNvPr id="7" name="Text 5"/>
          <p:cNvSpPr/>
          <p:nvPr/>
        </p:nvSpPr>
        <p:spPr>
          <a:xfrm>
            <a:off x="850702" y="6508194"/>
            <a:ext cx="12928997" cy="388739"/>
          </a:xfrm>
          <a:prstGeom prst="rect">
            <a:avLst/>
          </a:prstGeom>
          <a:noFill/>
          <a:ln/>
        </p:spPr>
        <p:txBody>
          <a:bodyPr wrap="none" lIns="0" tIns="0" rIns="0" bIns="0" rtlCol="0" anchor="t"/>
          <a:lstStyle/>
          <a:p>
            <a:pPr marL="0" indent="0">
              <a:lnSpc>
                <a:spcPts val="3050"/>
              </a:lnSpc>
              <a:buNone/>
            </a:pP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https://youtu.be/jfITDc2iCJw</a:t>
            </a:r>
            <a:endParaRPr lang="en-US" sz="1900" dirty="0"/>
          </a:p>
        </p:txBody>
      </p:sp>
      <p:sp>
        <p:nvSpPr>
          <p:cNvPr id="8" name="Text 6"/>
          <p:cNvSpPr/>
          <p:nvPr/>
        </p:nvSpPr>
        <p:spPr>
          <a:xfrm>
            <a:off x="850702" y="7170301"/>
            <a:ext cx="12928997" cy="388739"/>
          </a:xfrm>
          <a:prstGeom prst="rect">
            <a:avLst/>
          </a:prstGeom>
          <a:noFill/>
          <a:ln/>
        </p:spPr>
        <p:txBody>
          <a:bodyPr wrap="none" lIns="0" tIns="0" rIns="0" bIns="0" rtlCol="0" anchor="t"/>
          <a:lstStyle/>
          <a:p>
            <a:pPr marL="0" indent="0">
              <a:lnSpc>
                <a:spcPts val="3050"/>
              </a:lnSpc>
              <a:buNone/>
            </a:pPr>
            <a:r>
              <a:rPr lang="en-US" sz="1900" dirty="0">
                <a:solidFill>
                  <a:srgbClr val="405449"/>
                </a:solidFill>
                <a:latin typeface="Nobile" pitchFamily="34" charset="0"/>
                <a:ea typeface="Nobile" pitchFamily="34" charset="-122"/>
                <a:cs typeface="Nobile" pitchFamily="34" charset="-120"/>
              </a:rPr>
              <a:t>Este vídeo del programa Zapeando (La Sexta) nos explica el contenido esencial que debe tener un botiquín:</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741646"/>
            <a:ext cx="1074801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Ponte a Prueba: Primeros Auxilios</a:t>
            </a:r>
            <a:endParaRPr lang="en-US" sz="4850" dirty="0"/>
          </a:p>
        </p:txBody>
      </p:sp>
      <p:sp>
        <p:nvSpPr>
          <p:cNvPr id="3" name="Text 1"/>
          <p:cNvSpPr/>
          <p:nvPr/>
        </p:nvSpPr>
        <p:spPr>
          <a:xfrm>
            <a:off x="864037" y="3006923"/>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Es importante practicar los conocimientos de primeros auxilios para poder responder de manera rápida y eficaz ante una emergencia.</a:t>
            </a:r>
            <a:endParaRPr lang="en-US" sz="1900" dirty="0"/>
          </a:p>
        </p:txBody>
      </p:sp>
      <p:sp>
        <p:nvSpPr>
          <p:cNvPr id="4" name="Text 2"/>
          <p:cNvSpPr/>
          <p:nvPr/>
        </p:nvSpPr>
        <p:spPr>
          <a:xfrm>
            <a:off x="864037" y="4074676"/>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Existen diferentes recursos disponibles para poner a prueba los conocimientos de primeros auxilios.</a:t>
            </a:r>
            <a:endParaRPr lang="en-US" sz="1900" dirty="0"/>
          </a:p>
        </p:txBody>
      </p:sp>
      <p:sp>
        <p:nvSpPr>
          <p:cNvPr id="5" name="Text 3"/>
          <p:cNvSpPr/>
          <p:nvPr/>
        </p:nvSpPr>
        <p:spPr>
          <a:xfrm>
            <a:off x="864037" y="4747379"/>
            <a:ext cx="12902327" cy="395049"/>
          </a:xfrm>
          <a:prstGeom prst="rect">
            <a:avLst/>
          </a:prstGeom>
          <a:noFill/>
          <a:ln/>
        </p:spPr>
        <p:txBody>
          <a:bodyPr wrap="none" lIns="0" tIns="0" rIns="0" bIns="0" rtlCol="0" anchor="t"/>
          <a:lstStyle/>
          <a:p>
            <a:pPr marL="0" indent="0">
              <a:lnSpc>
                <a:spcPts val="3100"/>
              </a:lnSpc>
              <a:buNone/>
            </a:pP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https://es.educaplay.com/recursos-educativos/13543256-primeros\\\_auxilios.html</a:t>
            </a:r>
            <a:endParaRPr lang="en-US" sz="1900" dirty="0"/>
          </a:p>
        </p:txBody>
      </p:sp>
      <p:sp>
        <p:nvSpPr>
          <p:cNvPr id="6" name="Text 4"/>
          <p:cNvSpPr/>
          <p:nvPr/>
        </p:nvSpPr>
        <p:spPr>
          <a:xfrm>
            <a:off x="864037" y="5420082"/>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Responde al cuestionario y comprueba lo que has aprendido sobre primeros auxilios.</a:t>
            </a:r>
            <a:endParaRPr lang="en-US" sz="1900" dirty="0"/>
          </a:p>
        </p:txBody>
      </p:sp>
      <p:sp>
        <p:nvSpPr>
          <p:cNvPr id="7" name="Text 5"/>
          <p:cNvSpPr/>
          <p:nvPr/>
        </p:nvSpPr>
        <p:spPr>
          <a:xfrm>
            <a:off x="864037" y="6092785"/>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PONTE A PRUEBA: PRIMEROS AUXILIOS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019300"/>
            <a:ext cx="11476315"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Introducción a los Primeros Auxilios</a:t>
            </a:r>
            <a:endParaRPr lang="en-US" sz="4850" dirty="0"/>
          </a:p>
        </p:txBody>
      </p:sp>
      <p:sp>
        <p:nvSpPr>
          <p:cNvPr id="3" name="Text 1"/>
          <p:cNvSpPr/>
          <p:nvPr/>
        </p:nvSpPr>
        <p:spPr>
          <a:xfrm>
            <a:off x="864037" y="3284577"/>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Antes de comenzar con esta parte dedicada a los primeros auxilios, te pido que pongas a prueba tus conocimientos previos con este Boom de primeros auxilios.</a:t>
            </a:r>
            <a:endParaRPr lang="en-US" sz="1900" dirty="0"/>
          </a:p>
        </p:txBody>
      </p:sp>
      <p:sp>
        <p:nvSpPr>
          <p:cNvPr id="4" name="Text 2"/>
          <p:cNvSpPr/>
          <p:nvPr/>
        </p:nvSpPr>
        <p:spPr>
          <a:xfrm>
            <a:off x="864037" y="4352330"/>
            <a:ext cx="12902327" cy="790099"/>
          </a:xfrm>
          <a:prstGeom prst="rect">
            <a:avLst/>
          </a:prstGeom>
          <a:noFill/>
          <a:ln/>
        </p:spPr>
        <p:txBody>
          <a:bodyPr wrap="square" lIns="0" tIns="0" rIns="0" bIns="0" rtlCol="0" anchor="t"/>
          <a:lstStyle/>
          <a:p>
            <a:pPr marL="0" indent="0">
              <a:lnSpc>
                <a:spcPts val="3100"/>
              </a:lnSpc>
              <a:buNone/>
            </a:pP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https://view.genially.com/5fab0610325a010d281713cf/presentation-primeros-auxilios-ni-fu-ni-fol</a:t>
            </a:r>
            <a:endParaRPr lang="en-US" sz="1900" dirty="0"/>
          </a:p>
        </p:txBody>
      </p:sp>
      <p:sp>
        <p:nvSpPr>
          <p:cNvPr id="5" name="Text 3"/>
          <p:cNvSpPr/>
          <p:nvPr/>
        </p:nvSpPr>
        <p:spPr>
          <a:xfrm>
            <a:off x="864037" y="5420082"/>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Ante una situación de emergencia, es esencial mantener la calma y aplicar el método de Primeros Auxilios conocido con las siglas «P-A-S»: PROTEGER, AVISAR, SOCORRER</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201579"/>
            <a:ext cx="6172200"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Protocolo PAS</a:t>
            </a:r>
            <a:endParaRPr lang="en-US" sz="4850" dirty="0"/>
          </a:p>
        </p:txBody>
      </p:sp>
      <p:sp>
        <p:nvSpPr>
          <p:cNvPr id="3" name="Text 1"/>
          <p:cNvSpPr/>
          <p:nvPr/>
        </p:nvSpPr>
        <p:spPr>
          <a:xfrm>
            <a:off x="864037" y="2466856"/>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El protocolo PAS es una guía fundamental para actuar en situaciones de emergencia. Se compone de tres pasos clave:</a:t>
            </a:r>
            <a:endParaRPr lang="en-US" sz="1900" dirty="0"/>
          </a:p>
        </p:txBody>
      </p:sp>
      <p:sp>
        <p:nvSpPr>
          <p:cNvPr id="4" name="Text 2"/>
          <p:cNvSpPr/>
          <p:nvPr/>
        </p:nvSpPr>
        <p:spPr>
          <a:xfrm>
            <a:off x="864037" y="3534608"/>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405449"/>
                </a:solidFill>
                <a:latin typeface="Nobile" pitchFamily="34" charset="0"/>
                <a:ea typeface="Nobile" pitchFamily="34" charset="-122"/>
                <a:cs typeface="Nobile" pitchFamily="34" charset="-120"/>
              </a:rPr>
              <a:t>Proteger:</a:t>
            </a:r>
            <a:r>
              <a:rPr lang="en-US" sz="1900" dirty="0">
                <a:solidFill>
                  <a:srgbClr val="405449"/>
                </a:solidFill>
                <a:latin typeface="Nobile" pitchFamily="34" charset="0"/>
                <a:ea typeface="Nobile" pitchFamily="34" charset="-122"/>
                <a:cs typeface="Nobile" pitchFamily="34" charset="-120"/>
              </a:rPr>
              <a:t> Asegurar la seguridad del accidentado y de los presentes. Evitar el contacto con peligros potenciales.</a:t>
            </a:r>
            <a:endParaRPr lang="en-US" sz="1900" dirty="0"/>
          </a:p>
        </p:txBody>
      </p:sp>
      <p:sp>
        <p:nvSpPr>
          <p:cNvPr id="5" name="Text 3"/>
          <p:cNvSpPr/>
          <p:nvPr/>
        </p:nvSpPr>
        <p:spPr>
          <a:xfrm>
            <a:off x="864037" y="4411028"/>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405449"/>
                </a:solidFill>
                <a:latin typeface="Nobile" pitchFamily="34" charset="0"/>
                <a:ea typeface="Nobile" pitchFamily="34" charset="-122"/>
                <a:cs typeface="Nobile" pitchFamily="34" charset="-120"/>
              </a:rPr>
              <a:t>Avisar:</a:t>
            </a:r>
            <a:r>
              <a:rPr lang="en-US" sz="1900" dirty="0">
                <a:solidFill>
                  <a:srgbClr val="405449"/>
                </a:solidFill>
                <a:latin typeface="Nobile" pitchFamily="34" charset="0"/>
                <a:ea typeface="Nobile" pitchFamily="34" charset="-122"/>
                <a:cs typeface="Nobile" pitchFamily="34" charset="-120"/>
              </a:rPr>
              <a:t> Llamar a los servicios de emergencia (112) e informar de la situación.</a:t>
            </a:r>
            <a:endParaRPr lang="en-US" sz="1900" dirty="0"/>
          </a:p>
        </p:txBody>
      </p:sp>
      <p:sp>
        <p:nvSpPr>
          <p:cNvPr id="6" name="Text 4"/>
          <p:cNvSpPr/>
          <p:nvPr/>
        </p:nvSpPr>
        <p:spPr>
          <a:xfrm>
            <a:off x="864037" y="489239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405449"/>
                </a:solidFill>
                <a:latin typeface="Nobile" pitchFamily="34" charset="0"/>
                <a:ea typeface="Nobile" pitchFamily="34" charset="-122"/>
                <a:cs typeface="Nobile" pitchFamily="34" charset="-120"/>
              </a:rPr>
              <a:t>Socorrer:</a:t>
            </a:r>
            <a:r>
              <a:rPr lang="en-US" sz="1900" dirty="0">
                <a:solidFill>
                  <a:srgbClr val="405449"/>
                </a:solidFill>
                <a:latin typeface="Nobile" pitchFamily="34" charset="0"/>
                <a:ea typeface="Nobile" pitchFamily="34" charset="-122"/>
                <a:cs typeface="Nobile" pitchFamily="34" charset="-120"/>
              </a:rPr>
              <a:t> Brindar asistencia al accidentado según la gravedad de la situación.</a:t>
            </a:r>
            <a:endParaRPr lang="en-US" sz="1900" dirty="0"/>
          </a:p>
        </p:txBody>
      </p:sp>
      <p:sp>
        <p:nvSpPr>
          <p:cNvPr id="7" name="Text 5"/>
          <p:cNvSpPr/>
          <p:nvPr/>
        </p:nvSpPr>
        <p:spPr>
          <a:xfrm>
            <a:off x="864037" y="5565100"/>
            <a:ext cx="12902327" cy="790099"/>
          </a:xfrm>
          <a:prstGeom prst="rect">
            <a:avLst/>
          </a:prstGeom>
          <a:noFill/>
          <a:ln/>
        </p:spPr>
        <p:txBody>
          <a:bodyPr wrap="square" lIns="0" tIns="0" rIns="0" bIns="0" rtlCol="0" anchor="t"/>
          <a:lstStyle/>
          <a:p>
            <a:pPr marL="0" indent="0">
              <a:lnSpc>
                <a:spcPts val="3100"/>
              </a:lnSpc>
              <a:buNone/>
            </a:pP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https://view.genially.com/5f313241e948420d8267a459/interactive-content-proteger-avisar-socorrer-ni-fu-ni-fol</a:t>
            </a:r>
            <a:endParaRPr lang="en-US" sz="1900" dirty="0"/>
          </a:p>
        </p:txBody>
      </p:sp>
      <p:sp>
        <p:nvSpPr>
          <p:cNvPr id="8" name="Text 6"/>
          <p:cNvSpPr/>
          <p:nvPr/>
        </p:nvSpPr>
        <p:spPr>
          <a:xfrm>
            <a:off x="864037" y="6632853"/>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Fuente: Fundación Laboral de la Construcción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624257"/>
            <a:ext cx="7415927" cy="1543050"/>
          </a:xfrm>
          <a:prstGeom prst="rect">
            <a:avLst/>
          </a:prstGeom>
          <a:noFill/>
          <a:ln/>
        </p:spPr>
        <p:txBody>
          <a:bodyPr wrap="squar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Protocolo PAS en Accidentes de Tráfico</a:t>
            </a:r>
            <a:endParaRPr lang="en-US" sz="4850" dirty="0"/>
          </a:p>
        </p:txBody>
      </p:sp>
      <p:sp>
        <p:nvSpPr>
          <p:cNvPr id="4" name="Text 1"/>
          <p:cNvSpPr/>
          <p:nvPr/>
        </p:nvSpPr>
        <p:spPr>
          <a:xfrm>
            <a:off x="864037" y="4537591"/>
            <a:ext cx="7415927" cy="395049"/>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Fuente: Boletín Guardias Civiles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6143" y="452676"/>
            <a:ext cx="4116110" cy="514469"/>
          </a:xfrm>
          <a:prstGeom prst="rect">
            <a:avLst/>
          </a:prstGeom>
          <a:noFill/>
          <a:ln/>
        </p:spPr>
        <p:txBody>
          <a:bodyPr wrap="none" lIns="0" tIns="0" rIns="0" bIns="0" rtlCol="0" anchor="t"/>
          <a:lstStyle/>
          <a:p>
            <a:pPr marL="0" indent="0">
              <a:lnSpc>
                <a:spcPts val="4050"/>
              </a:lnSpc>
              <a:buNone/>
            </a:pPr>
            <a:r>
              <a:rPr lang="en-US" sz="3200" b="1" dirty="0">
                <a:solidFill>
                  <a:srgbClr val="3B4540"/>
                </a:solidFill>
                <a:latin typeface="Fraunces Extra Bold" pitchFamily="34" charset="0"/>
                <a:ea typeface="Fraunces Extra Bold" pitchFamily="34" charset="-122"/>
                <a:cs typeface="Fraunces Extra Bold" pitchFamily="34" charset="-120"/>
              </a:rPr>
              <a:t>Triaje de Heridos</a:t>
            </a:r>
            <a:endParaRPr lang="en-US" sz="3200" dirty="0"/>
          </a:p>
        </p:txBody>
      </p:sp>
      <p:sp>
        <p:nvSpPr>
          <p:cNvPr id="3" name="Text 1"/>
          <p:cNvSpPr/>
          <p:nvPr/>
        </p:nvSpPr>
        <p:spPr>
          <a:xfrm>
            <a:off x="576143" y="1296353"/>
            <a:ext cx="13478113" cy="526733"/>
          </a:xfrm>
          <a:prstGeom prst="rect">
            <a:avLst/>
          </a:prstGeom>
          <a:noFill/>
          <a:ln/>
        </p:spPr>
        <p:txBody>
          <a:bodyPr wrap="square" lIns="0" tIns="0" rIns="0" bIns="0" rtlCol="0" anchor="t"/>
          <a:lstStyle/>
          <a:p>
            <a:pPr marL="0" indent="0">
              <a:lnSpc>
                <a:spcPts val="2050"/>
              </a:lnSpc>
              <a:buNone/>
            </a:pPr>
            <a:r>
              <a:rPr lang="en-US" sz="1250" dirty="0">
                <a:solidFill>
                  <a:srgbClr val="405449"/>
                </a:solidFill>
                <a:latin typeface="Nobile" pitchFamily="34" charset="0"/>
                <a:ea typeface="Nobile" pitchFamily="34" charset="-122"/>
                <a:cs typeface="Nobile" pitchFamily="34" charset="-120"/>
              </a:rPr>
              <a:t>Cuando se produce un accidente con múltiples víctimas (AMV o IMV, de «incidente»), resulta fundamental decidir en qué orden se les va a atender. Para ese fin se emplean los sistemas de «triaje»</a:t>
            </a:r>
            <a:endParaRPr lang="en-US" sz="1250" dirty="0"/>
          </a:p>
        </p:txBody>
      </p:sp>
      <p:sp>
        <p:nvSpPr>
          <p:cNvPr id="4" name="Text 2"/>
          <p:cNvSpPr/>
          <p:nvPr/>
        </p:nvSpPr>
        <p:spPr>
          <a:xfrm>
            <a:off x="576143" y="2008227"/>
            <a:ext cx="13478113" cy="526733"/>
          </a:xfrm>
          <a:prstGeom prst="rect">
            <a:avLst/>
          </a:prstGeom>
          <a:noFill/>
          <a:ln/>
        </p:spPr>
        <p:txBody>
          <a:bodyPr wrap="square" lIns="0" tIns="0" rIns="0" bIns="0" rtlCol="0" anchor="t"/>
          <a:lstStyle/>
          <a:p>
            <a:pPr marL="0" indent="0">
              <a:lnSpc>
                <a:spcPts val="2050"/>
              </a:lnSpc>
              <a:buNone/>
            </a:pPr>
            <a:r>
              <a:rPr lang="en-US" sz="1250" dirty="0">
                <a:solidFill>
                  <a:srgbClr val="405449"/>
                </a:solidFill>
                <a:latin typeface="Nobile" pitchFamily="34" charset="0"/>
                <a:ea typeface="Nobile" pitchFamily="34" charset="-122"/>
                <a:cs typeface="Nobile" pitchFamily="34" charset="-120"/>
              </a:rPr>
              <a:t>El triaje es un procedimiento que consiste en clasificar a los heridos en función de la prioridad con que deban ser atendidos, para asegurar la supervivencia del mayor número. Uno de los métodos de triaje más habituales en el ámbito no hospitalario es el método «SHORT».</a:t>
            </a:r>
            <a:endParaRPr lang="en-US" sz="1250" dirty="0"/>
          </a:p>
        </p:txBody>
      </p:sp>
      <p:pic>
        <p:nvPicPr>
          <p:cNvPr id="5" name="Image 0" descr="preencoded.png"/>
          <p:cNvPicPr>
            <a:picLocks noChangeAspect="1"/>
          </p:cNvPicPr>
          <p:nvPr/>
        </p:nvPicPr>
        <p:blipFill>
          <a:blip r:embed="rId3"/>
          <a:stretch>
            <a:fillRect/>
          </a:stretch>
        </p:blipFill>
        <p:spPr>
          <a:xfrm>
            <a:off x="576143" y="2720102"/>
            <a:ext cx="7795260" cy="5532120"/>
          </a:xfrm>
          <a:prstGeom prst="rect">
            <a:avLst/>
          </a:prstGeom>
        </p:spPr>
      </p:pic>
      <p:sp>
        <p:nvSpPr>
          <p:cNvPr id="6" name="Text 3"/>
          <p:cNvSpPr/>
          <p:nvPr/>
        </p:nvSpPr>
        <p:spPr>
          <a:xfrm>
            <a:off x="576143" y="8437364"/>
            <a:ext cx="13478113" cy="263366"/>
          </a:xfrm>
          <a:prstGeom prst="rect">
            <a:avLst/>
          </a:prstGeom>
          <a:noFill/>
          <a:ln/>
        </p:spPr>
        <p:txBody>
          <a:bodyPr wrap="none" lIns="0" tIns="0" rIns="0" bIns="0" rtlCol="0" anchor="t"/>
          <a:lstStyle/>
          <a:p>
            <a:pPr marL="0" indent="0">
              <a:lnSpc>
                <a:spcPts val="2050"/>
              </a:lnSpc>
              <a:buNone/>
            </a:pPr>
            <a:r>
              <a:rPr lang="en-US" sz="1250" dirty="0">
                <a:solidFill>
                  <a:srgbClr val="405449"/>
                </a:solidFill>
                <a:latin typeface="Nobile" pitchFamily="34" charset="0"/>
                <a:ea typeface="Nobile" pitchFamily="34" charset="-122"/>
                <a:cs typeface="Nobile" pitchFamily="34" charset="-120"/>
              </a:rPr>
              <a:t>Mediante el método SHORT se asigna a cada víctima o herido una tarjeta con un color que identifica su prioridad:</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565559"/>
            <a:ext cx="7415927" cy="1543050"/>
          </a:xfrm>
          <a:prstGeom prst="rect">
            <a:avLst/>
          </a:prstGeom>
          <a:noFill/>
          <a:ln/>
        </p:spPr>
        <p:txBody>
          <a:bodyPr wrap="squar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Procedimiento de Triaje SHORT</a:t>
            </a:r>
            <a:endParaRPr lang="en-US" sz="4850" dirty="0"/>
          </a:p>
        </p:txBody>
      </p:sp>
      <p:sp>
        <p:nvSpPr>
          <p:cNvPr id="4" name="Text 1"/>
          <p:cNvSpPr/>
          <p:nvPr/>
        </p:nvSpPr>
        <p:spPr>
          <a:xfrm>
            <a:off x="6350437" y="4478893"/>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Para conocer la prioridad, la persona que acude al lugar de la emergencia debe ir respondiendo a una serie de preguntas de forma escalonada, tal y como se resume en este cuadro:</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019300"/>
            <a:ext cx="6423779"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Simulación de Triaje</a:t>
            </a:r>
            <a:endParaRPr lang="en-US" sz="4850" dirty="0"/>
          </a:p>
        </p:txBody>
      </p:sp>
      <p:sp>
        <p:nvSpPr>
          <p:cNvPr id="3" name="Text 1"/>
          <p:cNvSpPr/>
          <p:nvPr/>
        </p:nvSpPr>
        <p:spPr>
          <a:xfrm>
            <a:off x="864037" y="3284577"/>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ACTIVIDAD 1: Imagina que son las 18 horas de un domingo de noviembre. De camino a casa, circulando por una carretera secundaria, te encuentras con un accidente con tres vehículos implicados y varios heridos. ¿Cómo actuarías? ¿A quién auxiliarías en primer lugar?</a:t>
            </a:r>
            <a:endParaRPr lang="en-US" sz="1900" dirty="0"/>
          </a:p>
        </p:txBody>
      </p:sp>
      <p:sp>
        <p:nvSpPr>
          <p:cNvPr id="4" name="Text 2"/>
          <p:cNvSpPr/>
          <p:nvPr/>
        </p:nvSpPr>
        <p:spPr>
          <a:xfrm>
            <a:off x="864037" y="4747379"/>
            <a:ext cx="12902327" cy="395049"/>
          </a:xfrm>
          <a:prstGeom prst="rect">
            <a:avLst/>
          </a:prstGeom>
          <a:noFill/>
          <a:ln/>
        </p:spPr>
        <p:txBody>
          <a:bodyPr wrap="none" lIns="0" tIns="0" rIns="0" bIns="0" rtlCol="0" anchor="t"/>
          <a:lstStyle/>
          <a:p>
            <a:pPr marL="0" indent="0">
              <a:lnSpc>
                <a:spcPts val="3100"/>
              </a:lnSpc>
              <a:buNone/>
            </a:pPr>
            <a:r>
              <a:rPr lang="en-US" sz="1900" u="sng" dirty="0">
                <a:solidFill>
                  <a:srgbClr val="438951"/>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https://view.genially.com/5fb3b179bd8b8c0d1192b82a/presentation-triaje-heridos-ni-fu-ni-fol</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864037" y="1497806"/>
            <a:ext cx="7415927" cy="1543050"/>
          </a:xfrm>
          <a:prstGeom prst="rect">
            <a:avLst/>
          </a:prstGeom>
          <a:noFill/>
          <a:ln/>
        </p:spPr>
        <p:txBody>
          <a:bodyPr wrap="squar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Soporte Vital Básico (SVB)</a:t>
            </a:r>
            <a:endParaRPr lang="en-US" sz="4850" dirty="0"/>
          </a:p>
        </p:txBody>
      </p:sp>
      <p:sp>
        <p:nvSpPr>
          <p:cNvPr id="4" name="Text 1"/>
          <p:cNvSpPr/>
          <p:nvPr/>
        </p:nvSpPr>
        <p:spPr>
          <a:xfrm>
            <a:off x="864037" y="3411141"/>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Una persona cae al suelo de forma repentina. Comprueba si tiene pulso y si respira; si no lo hace, la RCP puede salvarle la vida.</a:t>
            </a:r>
            <a:endParaRPr lang="en-US" sz="1900" dirty="0"/>
          </a:p>
        </p:txBody>
      </p:sp>
      <p:sp>
        <p:nvSpPr>
          <p:cNvPr id="5" name="Text 2"/>
          <p:cNvSpPr/>
          <p:nvPr/>
        </p:nvSpPr>
        <p:spPr>
          <a:xfrm>
            <a:off x="704017" y="7726838"/>
            <a:ext cx="7415927" cy="790099"/>
          </a:xfrm>
          <a:prstGeom prst="rect">
            <a:avLst/>
          </a:prstGeom>
          <a:noFill/>
          <a:ln/>
        </p:spPr>
        <p:txBody>
          <a:bodyPr wrap="square" lIns="0" tIns="0" rIns="0" bIns="0" rtlCol="0" anchor="t"/>
          <a:lstStyle/>
          <a:p>
            <a:pPr marL="0" indent="0">
              <a:lnSpc>
                <a:spcPts val="3100"/>
              </a:lnSpc>
              <a:buNone/>
            </a:pPr>
            <a:r>
              <a:rPr lang="en-US" sz="1900" b="1" dirty="0">
                <a:solidFill>
                  <a:srgbClr val="405449"/>
                </a:solidFill>
                <a:latin typeface="Nobile" pitchFamily="34" charset="0"/>
                <a:ea typeface="Nobile" pitchFamily="34" charset="-122"/>
                <a:cs typeface="Nobile" pitchFamily="34" charset="-120"/>
              </a:rPr>
              <a:t>Aquí os dejo un RAP del SVB</a:t>
            </a:r>
            <a:endParaRPr lang="en-US" sz="1900" b="1" dirty="0"/>
          </a:p>
        </p:txBody>
      </p:sp>
      <p:sp>
        <p:nvSpPr>
          <p:cNvPr id="7" name="Text 3">
            <a:extLst>
              <a:ext uri="{FF2B5EF4-FFF2-40B4-BE49-F238E27FC236}">
                <a16:creationId xmlns:a16="http://schemas.microsoft.com/office/drawing/2014/main" id="{B377A4B3-2127-85F5-9A83-62D1EA0BDE30}"/>
              </a:ext>
            </a:extLst>
          </p:cNvPr>
          <p:cNvSpPr/>
          <p:nvPr/>
        </p:nvSpPr>
        <p:spPr>
          <a:xfrm>
            <a:off x="704017" y="2269331"/>
            <a:ext cx="7925633"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El soporte vital básico (SVB) es el conjunto de medidas realizadas en primeros auxilios para prevenir y actuar ante una parada cardio-respiratoria.</a:t>
            </a:r>
            <a:endParaRPr lang="en-US" sz="1900" dirty="0"/>
          </a:p>
        </p:txBody>
      </p:sp>
      <p:pic>
        <p:nvPicPr>
          <p:cNvPr id="8" name="Elementos multimedia en línea 7" title="Rap de la RCP y uso de DEA">
            <a:hlinkClick r:id="" action="ppaction://media"/>
            <a:extLst>
              <a:ext uri="{FF2B5EF4-FFF2-40B4-BE49-F238E27FC236}">
                <a16:creationId xmlns:a16="http://schemas.microsoft.com/office/drawing/2014/main" id="{0807360F-94B2-F2BB-520F-4C4F0AEED816}"/>
              </a:ext>
            </a:extLst>
          </p:cNvPr>
          <p:cNvPicPr>
            <a:picLocks noRot="1" noChangeAspect="1"/>
          </p:cNvPicPr>
          <p:nvPr>
            <a:videoFile r:link="rId1"/>
          </p:nvPr>
        </p:nvPicPr>
        <p:blipFill>
          <a:blip r:embed="rId5"/>
          <a:stretch>
            <a:fillRect/>
          </a:stretch>
        </p:blipFill>
        <p:spPr>
          <a:xfrm>
            <a:off x="704017" y="4596289"/>
            <a:ext cx="5402888" cy="3050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010245"/>
            <a:ext cx="11826002" cy="771525"/>
          </a:xfrm>
          <a:prstGeom prst="rect">
            <a:avLst/>
          </a:prstGeom>
          <a:noFill/>
          <a:ln/>
        </p:spPr>
        <p:txBody>
          <a:bodyPr wrap="none" lIns="0" tIns="0" rIns="0" bIns="0" rtlCol="0" anchor="t"/>
          <a:lstStyle/>
          <a:p>
            <a:pPr marL="0" indent="0">
              <a:lnSpc>
                <a:spcPts val="6050"/>
              </a:lnSpc>
              <a:buNone/>
            </a:pPr>
            <a:r>
              <a:rPr lang="en-US" sz="4850" b="1" dirty="0">
                <a:solidFill>
                  <a:srgbClr val="3B4540"/>
                </a:solidFill>
                <a:latin typeface="Fraunces Extra Bold" pitchFamily="34" charset="0"/>
                <a:ea typeface="Fraunces Extra Bold" pitchFamily="34" charset="-122"/>
                <a:cs typeface="Fraunces Extra Bold" pitchFamily="34" charset="-120"/>
              </a:rPr>
              <a:t>Reanimación Cardio-Pulmonar (RCP)</a:t>
            </a:r>
            <a:endParaRPr lang="en-US" sz="4850" dirty="0"/>
          </a:p>
        </p:txBody>
      </p:sp>
      <p:sp>
        <p:nvSpPr>
          <p:cNvPr id="3" name="Text 1"/>
          <p:cNvSpPr/>
          <p:nvPr/>
        </p:nvSpPr>
        <p:spPr>
          <a:xfrm>
            <a:off x="864037" y="2275523"/>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La RCP es una técnica que se utiliza para mantener el flujo sanguíneo y el oxígeno al cerebro y al corazón cuando una persona deja de respirar o su corazón deja de latir.</a:t>
            </a:r>
            <a:endParaRPr lang="en-US" sz="1900" dirty="0"/>
          </a:p>
        </p:txBody>
      </p:sp>
      <p:sp>
        <p:nvSpPr>
          <p:cNvPr id="4" name="Text 2"/>
          <p:cNvSpPr/>
          <p:nvPr/>
        </p:nvSpPr>
        <p:spPr>
          <a:xfrm>
            <a:off x="864037" y="3343275"/>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Para realizar la RCP, primero se debe comprobar si la persona responde a estímulos. Si no responde, se debe llamar al 112 y comenzar la RCP.</a:t>
            </a:r>
            <a:endParaRPr lang="en-US" sz="1900" dirty="0"/>
          </a:p>
        </p:txBody>
      </p:sp>
      <p:sp>
        <p:nvSpPr>
          <p:cNvPr id="5" name="Text 3"/>
          <p:cNvSpPr/>
          <p:nvPr/>
        </p:nvSpPr>
        <p:spPr>
          <a:xfrm>
            <a:off x="864037" y="4411028"/>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La RCP consiste en una serie de compresiones en el pecho y respiraciones de rescate. Las compresiones deben ser profundas y rápidas, con una frecuencia de 100 a 120 por minuto.</a:t>
            </a:r>
            <a:endParaRPr lang="en-US" sz="1900" dirty="0"/>
          </a:p>
        </p:txBody>
      </p:sp>
      <p:sp>
        <p:nvSpPr>
          <p:cNvPr id="6" name="Text 4"/>
          <p:cNvSpPr/>
          <p:nvPr/>
        </p:nvSpPr>
        <p:spPr>
          <a:xfrm>
            <a:off x="864037" y="5478780"/>
            <a:ext cx="12902327" cy="395049"/>
          </a:xfrm>
          <a:prstGeom prst="rect">
            <a:avLst/>
          </a:prstGeom>
          <a:noFill/>
          <a:ln/>
        </p:spPr>
        <p:txBody>
          <a:bodyPr wrap="none" lIns="0" tIns="0" rIns="0" bIns="0" rtlCol="0" anchor="t"/>
          <a:lstStyle/>
          <a:p>
            <a:pPr marL="0" indent="0">
              <a:lnSpc>
                <a:spcPts val="3100"/>
              </a:lnSpc>
              <a:buNone/>
            </a:pPr>
            <a:r>
              <a:rPr lang="en-US" sz="1900" b="1" dirty="0">
                <a:solidFill>
                  <a:srgbClr val="405449"/>
                </a:solidFill>
                <a:latin typeface="Nobile" pitchFamily="34" charset="0"/>
                <a:ea typeface="Nobile" pitchFamily="34" charset="-122"/>
                <a:cs typeface="Nobile" pitchFamily="34" charset="-120"/>
              </a:rPr>
              <a:t>Es importante seguir las indicaciones de </a:t>
            </a:r>
            <a:r>
              <a:rPr lang="en-US" sz="1900" b="1" dirty="0" err="1">
                <a:solidFill>
                  <a:srgbClr val="405449"/>
                </a:solidFill>
                <a:latin typeface="Nobile" pitchFamily="34" charset="0"/>
                <a:ea typeface="Nobile" pitchFamily="34" charset="-122"/>
                <a:cs typeface="Nobile" pitchFamily="34" charset="-120"/>
              </a:rPr>
              <a:t>los</a:t>
            </a:r>
            <a:r>
              <a:rPr lang="en-US" sz="1900" b="1" dirty="0">
                <a:solidFill>
                  <a:srgbClr val="405449"/>
                </a:solidFill>
                <a:latin typeface="Nobile" pitchFamily="34" charset="0"/>
                <a:ea typeface="Nobile" pitchFamily="34" charset="-122"/>
                <a:cs typeface="Nobile" pitchFamily="34" charset="-120"/>
              </a:rPr>
              <a:t> </a:t>
            </a:r>
            <a:r>
              <a:rPr lang="en-US" sz="1900" b="1" dirty="0" err="1">
                <a:solidFill>
                  <a:srgbClr val="405449"/>
                </a:solidFill>
                <a:latin typeface="Nobile" pitchFamily="34" charset="0"/>
                <a:ea typeface="Nobile" pitchFamily="34" charset="-122"/>
                <a:cs typeface="Nobile" pitchFamily="34" charset="-120"/>
              </a:rPr>
              <a:t>profesionales</a:t>
            </a:r>
            <a:endParaRPr lang="en-US" sz="1900" b="1" dirty="0">
              <a:solidFill>
                <a:srgbClr val="405449"/>
              </a:solidFill>
              <a:latin typeface="Nobile" pitchFamily="34" charset="0"/>
              <a:ea typeface="Nobile" pitchFamily="34" charset="-122"/>
              <a:cs typeface="Nobile" pitchFamily="34" charset="-120"/>
            </a:endParaRPr>
          </a:p>
          <a:p>
            <a:pPr marL="0" indent="0">
              <a:lnSpc>
                <a:spcPts val="3100"/>
              </a:lnSpc>
              <a:buNone/>
            </a:pPr>
            <a:r>
              <a:rPr lang="en-US" sz="1900" b="1" dirty="0">
                <a:solidFill>
                  <a:srgbClr val="405449"/>
                </a:solidFill>
                <a:latin typeface="Nobile" pitchFamily="34" charset="0"/>
                <a:ea typeface="Nobile" pitchFamily="34" charset="-122"/>
                <a:cs typeface="Nobile" pitchFamily="34" charset="-120"/>
              </a:rPr>
              <a:t> médicos durante la RCP.</a:t>
            </a:r>
            <a:endParaRPr lang="en-US" sz="1900" b="1" dirty="0"/>
          </a:p>
        </p:txBody>
      </p:sp>
      <p:sp>
        <p:nvSpPr>
          <p:cNvPr id="8" name="Text 6"/>
          <p:cNvSpPr/>
          <p:nvPr/>
        </p:nvSpPr>
        <p:spPr>
          <a:xfrm>
            <a:off x="761167" y="6554394"/>
            <a:ext cx="7216973" cy="936784"/>
          </a:xfrm>
          <a:prstGeom prst="rect">
            <a:avLst/>
          </a:prstGeom>
          <a:noFill/>
          <a:ln/>
        </p:spPr>
        <p:txBody>
          <a:bodyPr wrap="none" lIns="0" tIns="0" rIns="0" bIns="0" rtlCol="0" anchor="t"/>
          <a:lstStyle/>
          <a:p>
            <a:pPr marL="0" indent="0">
              <a:lnSpc>
                <a:spcPts val="3100"/>
              </a:lnSpc>
              <a:buNone/>
            </a:pPr>
            <a:r>
              <a:rPr lang="en-US" sz="1900" dirty="0">
                <a:solidFill>
                  <a:srgbClr val="405449"/>
                </a:solidFill>
                <a:latin typeface="Nobile" pitchFamily="34" charset="0"/>
                <a:ea typeface="Nobile" pitchFamily="34" charset="-122"/>
                <a:cs typeface="Nobile" pitchFamily="34" charset="-120"/>
              </a:rPr>
              <a:t>Consulta </a:t>
            </a:r>
            <a:r>
              <a:rPr lang="en-US" sz="1900" u="sng" dirty="0">
                <a:solidFill>
                  <a:srgbClr val="438951"/>
                </a:solidFill>
                <a:latin typeface="Nobile" pitchFamily="34" charset="0"/>
                <a:ea typeface="Nobile" pitchFamily="34" charset="-122"/>
                <a:cs typeface="Nobile" pitchFamily="34" charset="-120"/>
                <a:hlinkClick r:id="rId4">
                  <a:extLst>
                    <a:ext uri="{A12FA001-AC4F-418D-AE19-62706E023703}">
                      <ahyp:hlinkClr xmlns:ahyp="http://schemas.microsoft.com/office/drawing/2018/hyperlinkcolor" val="tx"/>
                    </a:ext>
                  </a:extLst>
                </a:hlinkClick>
              </a:rPr>
              <a:t>AQUÍ</a:t>
            </a:r>
            <a:r>
              <a:rPr lang="en-US" sz="1900" dirty="0">
                <a:solidFill>
                  <a:srgbClr val="405449"/>
                </a:solidFill>
                <a:latin typeface="Nobile" pitchFamily="34" charset="0"/>
                <a:ea typeface="Nobile" pitchFamily="34" charset="-122"/>
                <a:cs typeface="Nobile" pitchFamily="34" charset="-120"/>
              </a:rPr>
              <a:t> la guía práctica de la Cruz Roja para</a:t>
            </a:r>
          </a:p>
          <a:p>
            <a:pPr marL="0" indent="0">
              <a:lnSpc>
                <a:spcPts val="3100"/>
              </a:lnSpc>
              <a:buNone/>
            </a:pPr>
            <a:r>
              <a:rPr lang="en-US" sz="1900" dirty="0" err="1">
                <a:solidFill>
                  <a:srgbClr val="405449"/>
                </a:solidFill>
                <a:latin typeface="Nobile" pitchFamily="34" charset="0"/>
                <a:ea typeface="Nobile" pitchFamily="34" charset="-122"/>
                <a:cs typeface="Nobile" pitchFamily="34" charset="-120"/>
              </a:rPr>
              <a:t>realizar</a:t>
            </a:r>
            <a:r>
              <a:rPr lang="en-US" sz="1900" dirty="0">
                <a:solidFill>
                  <a:srgbClr val="405449"/>
                </a:solidFill>
                <a:latin typeface="Nobile" pitchFamily="34" charset="0"/>
                <a:ea typeface="Nobile" pitchFamily="34" charset="-122"/>
                <a:cs typeface="Nobile" pitchFamily="34" charset="-120"/>
              </a:rPr>
              <a:t> paso a paso la RCP.</a:t>
            </a:r>
            <a:endParaRPr lang="en-US" sz="1900" dirty="0"/>
          </a:p>
        </p:txBody>
      </p:sp>
      <p:pic>
        <p:nvPicPr>
          <p:cNvPr id="9" name="Elementos multimedia en línea 8" title="PROTOCOLO RCP">
            <a:hlinkClick r:id="" action="ppaction://media"/>
            <a:extLst>
              <a:ext uri="{FF2B5EF4-FFF2-40B4-BE49-F238E27FC236}">
                <a16:creationId xmlns:a16="http://schemas.microsoft.com/office/drawing/2014/main" id="{70D9BC3A-32CD-C6E7-C946-CBD8B76BE6E0}"/>
              </a:ext>
            </a:extLst>
          </p:cNvPr>
          <p:cNvPicPr>
            <a:picLocks noRot="1" noChangeAspect="1"/>
          </p:cNvPicPr>
          <p:nvPr>
            <a:videoFile r:link="rId1"/>
          </p:nvPr>
        </p:nvPicPr>
        <p:blipFill>
          <a:blip r:embed="rId5"/>
          <a:stretch>
            <a:fillRect/>
          </a:stretch>
        </p:blipFill>
        <p:spPr>
          <a:xfrm>
            <a:off x="9243060" y="5201127"/>
            <a:ext cx="5261610" cy="2970617"/>
          </a:xfrm>
          <a:prstGeom prst="rect">
            <a:avLst/>
          </a:prstGeom>
        </p:spPr>
      </p:pic>
      <p:sp>
        <p:nvSpPr>
          <p:cNvPr id="10" name="Flecha: a la derecha 9">
            <a:extLst>
              <a:ext uri="{FF2B5EF4-FFF2-40B4-BE49-F238E27FC236}">
                <a16:creationId xmlns:a16="http://schemas.microsoft.com/office/drawing/2014/main" id="{1E6CE590-71F7-D4E7-A225-6DD3893BC086}"/>
              </a:ext>
            </a:extLst>
          </p:cNvPr>
          <p:cNvSpPr/>
          <p:nvPr/>
        </p:nvSpPr>
        <p:spPr>
          <a:xfrm>
            <a:off x="7599045" y="5510097"/>
            <a:ext cx="1573530" cy="93678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1358</Words>
  <Application>Microsoft Office PowerPoint</Application>
  <PresentationFormat>Personalizado</PresentationFormat>
  <Paragraphs>98</Paragraphs>
  <Slides>16</Slides>
  <Notes>16</Notes>
  <HiddenSlides>0</HiddenSlides>
  <MMClips>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Fraunces Extra Bold</vt:lpstr>
      <vt:lpstr>Nobile Bold</vt:lpstr>
      <vt:lpstr>Nobile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MORA ALMERICH, VERONICA</cp:lastModifiedBy>
  <cp:revision>2</cp:revision>
  <dcterms:created xsi:type="dcterms:W3CDTF">2024-12-02T08:35:18Z</dcterms:created>
  <dcterms:modified xsi:type="dcterms:W3CDTF">2024-12-02T08:49:44Z</dcterms:modified>
</cp:coreProperties>
</file>